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0" r:id="rId3"/>
    <p:sldId id="273" r:id="rId4"/>
    <p:sldId id="261" r:id="rId5"/>
    <p:sldId id="265" r:id="rId6"/>
    <p:sldId id="269" r:id="rId7"/>
    <p:sldId id="267" r:id="rId8"/>
    <p:sldId id="272" r:id="rId9"/>
  </p:sldIdLst>
  <p:sldSz cx="12192000" cy="6858000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39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8590DC-7361-42A0-A517-9E8C1810C3F8}" type="datetimeFigureOut">
              <a:rPr lang="hr-HR" smtClean="0"/>
              <a:t>5.2.2020.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13275-7F23-43FF-B772-FFDFADB7CCF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57866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5B9F2-81E7-4C57-8132-8B97F1BF4B69}" type="datetimeFigureOut">
              <a:rPr lang="hr-HR" smtClean="0"/>
              <a:t>5.2.2020.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1FE090-DD09-4215-BD69-C3B18E02B0E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901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FE090-DD09-4215-BD69-C3B18E02B0EC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7345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FE090-DD09-4215-BD69-C3B18E02B0EC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586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FE090-DD09-4215-BD69-C3B18E02B0EC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8521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75" y="3175"/>
            <a:ext cx="12220575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470781" y="2094606"/>
            <a:ext cx="9223233" cy="1655763"/>
          </a:xfrm>
        </p:spPr>
        <p:txBody>
          <a:bodyPr anchor="b">
            <a:normAutofit/>
          </a:bodyPr>
          <a:lstStyle>
            <a:lvl1pPr algn="l">
              <a:defRPr sz="44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470779" y="3842443"/>
            <a:ext cx="9223233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4001A-02BF-4F22-9CF7-37F91D3803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AF6B7-ABDB-40BA-85D6-A400533AE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1222057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470779" y="582702"/>
            <a:ext cx="9623002" cy="581422"/>
          </a:xfrm>
        </p:spPr>
        <p:txBody>
          <a:bodyPr>
            <a:noAutofit/>
          </a:bodyPr>
          <a:lstStyle>
            <a:lvl1pPr algn="l">
              <a:defRPr sz="32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1470777" y="1479583"/>
            <a:ext cx="9623003" cy="4254946"/>
          </a:xfrm>
        </p:spPr>
        <p:txBody>
          <a:bodyPr/>
          <a:lstStyle>
            <a:lvl1pPr>
              <a:defRPr sz="2400"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>
              <a:defRPr sz="2000">
                <a:latin typeface="TyponineSans Reg" panose="02000000000000000000" pitchFamily="50" charset="0"/>
                <a:ea typeface="TyponineSans Reg" panose="02000000000000000000" pitchFamily="50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1222057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470779" y="1218078"/>
            <a:ext cx="9876673" cy="2852737"/>
          </a:xfrm>
        </p:spPr>
        <p:txBody>
          <a:bodyPr anchor="b">
            <a:normAutofit/>
          </a:bodyPr>
          <a:lstStyle>
            <a:lvl1pPr>
              <a:defRPr sz="38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1470779" y="4097803"/>
            <a:ext cx="987667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12220575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1470777" y="1479582"/>
            <a:ext cx="4829627" cy="4254947"/>
          </a:xfrm>
        </p:spPr>
        <p:txBody>
          <a:bodyPr/>
          <a:lstStyle>
            <a:lvl1pPr>
              <a:defRPr sz="2400"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>
              <a:defRPr sz="2000">
                <a:latin typeface="TyponineSans Reg" panose="02000000000000000000" pitchFamily="50" charset="0"/>
                <a:ea typeface="TyponineSans Reg" panose="02000000000000000000" pitchFamily="50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400799" y="1479582"/>
            <a:ext cx="4953001" cy="4254947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1pPr>
            <a:lvl2pPr>
              <a:defRPr sz="2000">
                <a:solidFill>
                  <a:schemeClr val="tx1"/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2pPr>
            <a:lvl3pPr>
              <a:defRPr sz="18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3pPr>
            <a:lvl4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4pPr>
            <a:lvl5pPr>
              <a:defRPr sz="1600">
                <a:solidFill>
                  <a:schemeClr val="accent3">
                    <a:lumMod val="75000"/>
                  </a:schemeClr>
                </a:solidFill>
                <a:latin typeface="TyponineSans Reg" panose="02000000000000000000" pitchFamily="50" charset="0"/>
                <a:ea typeface="TyponineSans Reg" panose="02000000000000000000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0">
            <a:extLst/>
          </p:cNvPr>
          <p:cNvSpPr>
            <a:spLocks noGrp="1"/>
          </p:cNvSpPr>
          <p:nvPr>
            <p:ph type="title"/>
          </p:nvPr>
        </p:nvSpPr>
        <p:spPr>
          <a:xfrm>
            <a:off x="1470778" y="613588"/>
            <a:ext cx="9883021" cy="519651"/>
          </a:xfrm>
        </p:spPr>
        <p:txBody>
          <a:bodyPr>
            <a:noAutofit/>
          </a:bodyPr>
          <a:lstStyle>
            <a:lvl1pPr>
              <a:defRPr sz="3200">
                <a:latin typeface="VladaRHSerif Reg" panose="02000000000000000000" pitchFamily="50" charset="0"/>
                <a:ea typeface="VladaRHSerif Reg" panose="02000000000000000000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F62F8-1577-4B0D-8C72-E20458BB05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A9380-F007-4FB3-A6B1-E0D5EB8E63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15577-76B4-413E-87B3-7FAFFA06B1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4B396-0B25-41E1-A3CD-8FBAD918EB9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/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E0841-67AF-4251-8C0B-D36AAB9006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>
            <a:extLst/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9C88E7-4CD5-4C0E-8FD0-B457FC9190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hf hdr="0" ftr="0" dt="0"/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ladaRHSerif Reg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ladaRHSerif Reg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ladaRHSerif Reg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ladaRHSerif Reg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ladaRHSerif Reg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ladaRHSerif Reg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ladaRHSerif Reg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ladaRHSerif Reg"/>
        </a:defRPr>
      </a:lvl9pPr>
    </p:titleStyle>
    <p:bodyStyle>
      <a:lvl1pPr marL="227013" indent="-227013" algn="l" defTabSz="912813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891463" y="304800"/>
            <a:ext cx="3944937" cy="1338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/>
          </a:p>
        </p:txBody>
      </p:sp>
      <p:sp>
        <p:nvSpPr>
          <p:cNvPr id="7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470025" y="2057400"/>
            <a:ext cx="9223375" cy="1946275"/>
          </a:xfrm>
        </p:spPr>
        <p:txBody>
          <a:bodyPr rtlCol="0">
            <a:normAutofit fontScale="90000"/>
          </a:bodyPr>
          <a:lstStyle/>
          <a:p>
            <a:pPr algn="ctr" defTabSz="914377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GB" sz="4000" dirty="0" smtClean="0">
                <a:solidFill>
                  <a:srgbClr val="2C398B"/>
                </a:solidFill>
                <a:latin typeface="+mn-lt"/>
                <a:ea typeface="+mn-ea"/>
                <a:cs typeface="+mn-cs"/>
              </a:rPr>
              <a:t>Croatian Presidency </a:t>
            </a:r>
            <a:br>
              <a:rPr lang="en-GB" sz="4000" dirty="0" smtClean="0">
                <a:solidFill>
                  <a:srgbClr val="2C398B"/>
                </a:solidFill>
                <a:latin typeface="+mn-lt"/>
                <a:ea typeface="+mn-ea"/>
                <a:cs typeface="+mn-cs"/>
              </a:rPr>
            </a:br>
            <a:r>
              <a:rPr lang="en-GB" sz="4000" dirty="0" smtClean="0">
                <a:solidFill>
                  <a:srgbClr val="2C398B"/>
                </a:solidFill>
                <a:latin typeface="+mn-lt"/>
                <a:ea typeface="+mn-ea"/>
                <a:cs typeface="+mn-cs"/>
              </a:rPr>
              <a:t>of the Council of the European Union </a:t>
            </a:r>
            <a:r>
              <a:rPr lang="hr-HR" sz="4000" dirty="0">
                <a:solidFill>
                  <a:srgbClr val="2C398B"/>
                </a:solidFill>
                <a:latin typeface="+mn-lt"/>
                <a:ea typeface="+mn-ea"/>
                <a:cs typeface="+mn-cs"/>
              </a:rPr>
              <a:t/>
            </a:r>
            <a:br>
              <a:rPr lang="hr-HR" sz="4000" dirty="0">
                <a:solidFill>
                  <a:srgbClr val="2C398B"/>
                </a:solidFill>
                <a:latin typeface="+mn-lt"/>
                <a:ea typeface="+mn-ea"/>
                <a:cs typeface="+mn-cs"/>
              </a:rPr>
            </a:br>
            <a:endParaRPr lang="en-GB" sz="4000" dirty="0">
              <a:solidFill>
                <a:srgbClr val="2C398B"/>
              </a:solidFill>
              <a:latin typeface="TyponineSans Pro Medium" pitchFamily="50" charset="-18"/>
              <a:ea typeface="TyponineSans Pro Medium" pitchFamily="50" charset="-18"/>
              <a:cs typeface="+mn-cs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470025" y="3561347"/>
            <a:ext cx="9223375" cy="2186991"/>
          </a:xfrm>
        </p:spPr>
        <p:txBody>
          <a:bodyPr/>
          <a:lstStyle/>
          <a:p>
            <a:pPr algn="ctr"/>
            <a:endParaRPr lang="hr-HR" sz="4000" dirty="0" smtClean="0">
              <a:solidFill>
                <a:srgbClr val="2C398B"/>
              </a:solidFill>
              <a:latin typeface="TyponineSans Reg"/>
            </a:endParaRPr>
          </a:p>
          <a:p>
            <a:pPr algn="ctr"/>
            <a:r>
              <a:rPr lang="en-GB" sz="4000" cap="all" dirty="0" smtClean="0">
                <a:solidFill>
                  <a:srgbClr val="FF0000"/>
                </a:solidFill>
                <a:latin typeface="TyponineSans Reg"/>
              </a:rPr>
              <a:t>A </a:t>
            </a:r>
            <a:r>
              <a:rPr lang="en-GB" sz="4000" cap="all" dirty="0">
                <a:solidFill>
                  <a:srgbClr val="FF0000"/>
                </a:solidFill>
                <a:latin typeface="TyponineSans Reg"/>
              </a:rPr>
              <a:t>strong Europe</a:t>
            </a:r>
            <a:br>
              <a:rPr lang="en-GB" sz="4000" cap="all" dirty="0">
                <a:solidFill>
                  <a:srgbClr val="FF0000"/>
                </a:solidFill>
                <a:latin typeface="TyponineSans Reg"/>
              </a:rPr>
            </a:br>
            <a:r>
              <a:rPr lang="en-GB" sz="4000" cap="all" dirty="0">
                <a:solidFill>
                  <a:srgbClr val="FF0000"/>
                </a:solidFill>
                <a:latin typeface="TyponineSans Reg"/>
              </a:rPr>
              <a:t>in a world of challenges</a:t>
            </a:r>
          </a:p>
        </p:txBody>
      </p:sp>
      <p:pic>
        <p:nvPicPr>
          <p:cNvPr id="13316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9775" y="58738"/>
            <a:ext cx="3251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858838" y="1706563"/>
            <a:ext cx="10847387" cy="4219575"/>
          </a:xfrm>
        </p:spPr>
        <p:txBody>
          <a:bodyPr rtlCol="0">
            <a:noAutofit/>
          </a:bodyPr>
          <a:lstStyle/>
          <a:p>
            <a:pPr marL="0" indent="0" defTabSz="914377" fontAlgn="auto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2C398B"/>
              </a:buClr>
              <a:buNone/>
              <a:defRPr/>
            </a:pPr>
            <a:r>
              <a:rPr lang="hr-HR" sz="2800" dirty="0" err="1" smtClean="0">
                <a:solidFill>
                  <a:srgbClr val="2C398B"/>
                </a:solidFill>
                <a:latin typeface="TyponineSans Pro Medium" pitchFamily="50" charset="-18"/>
                <a:ea typeface="TyponineSans Pro Medium" pitchFamily="50" charset="-18"/>
              </a:rPr>
              <a:t>Four</a:t>
            </a:r>
            <a:r>
              <a:rPr lang="hr-HR" sz="2800" dirty="0" smtClean="0">
                <a:solidFill>
                  <a:srgbClr val="2C398B"/>
                </a:solidFill>
                <a:latin typeface="TyponineSans Pro Medium" pitchFamily="50" charset="-18"/>
                <a:ea typeface="TyponineSans Pro Medium" pitchFamily="50" charset="-18"/>
              </a:rPr>
              <a:t> </a:t>
            </a:r>
            <a:r>
              <a:rPr lang="hr-HR" sz="2800" dirty="0" err="1" smtClean="0">
                <a:solidFill>
                  <a:srgbClr val="2C398B"/>
                </a:solidFill>
                <a:latin typeface="TyponineSans Pro Medium" pitchFamily="50" charset="-18"/>
                <a:ea typeface="TyponineSans Pro Medium" pitchFamily="50" charset="-18"/>
              </a:rPr>
              <a:t>pillars</a:t>
            </a:r>
            <a:r>
              <a:rPr lang="hr-HR" sz="2800" dirty="0" smtClean="0">
                <a:solidFill>
                  <a:srgbClr val="2C398B"/>
                </a:solidFill>
                <a:latin typeface="TyponineSans Pro Medium" pitchFamily="50" charset="-18"/>
                <a:ea typeface="TyponineSans Pro Medium" pitchFamily="50" charset="-18"/>
              </a:rPr>
              <a:t> </a:t>
            </a:r>
            <a:r>
              <a:rPr lang="hr-HR" sz="2800" dirty="0" err="1" smtClean="0">
                <a:solidFill>
                  <a:srgbClr val="2C398B"/>
                </a:solidFill>
                <a:latin typeface="TyponineSans Pro Medium" pitchFamily="50" charset="-18"/>
                <a:ea typeface="TyponineSans Pro Medium" pitchFamily="50" charset="-18"/>
              </a:rPr>
              <a:t>of</a:t>
            </a:r>
            <a:r>
              <a:rPr lang="hr-HR" sz="2800" dirty="0" smtClean="0">
                <a:solidFill>
                  <a:srgbClr val="2C398B"/>
                </a:solidFill>
                <a:latin typeface="TyponineSans Pro Medium" pitchFamily="50" charset="-18"/>
                <a:ea typeface="TyponineSans Pro Medium" pitchFamily="50" charset="-18"/>
              </a:rPr>
              <a:t> </a:t>
            </a:r>
            <a:r>
              <a:rPr lang="hr-HR" sz="2800" dirty="0" err="1" smtClean="0">
                <a:solidFill>
                  <a:srgbClr val="2C398B"/>
                </a:solidFill>
                <a:latin typeface="TyponineSans Pro Medium" pitchFamily="50" charset="-18"/>
                <a:ea typeface="TyponineSans Pro Medium" pitchFamily="50" charset="-18"/>
              </a:rPr>
              <a:t>presidency</a:t>
            </a:r>
            <a:endParaRPr lang="hr-HR" sz="2800" dirty="0">
              <a:solidFill>
                <a:srgbClr val="2C398B"/>
              </a:solidFill>
              <a:latin typeface="TyponineSans Pro Medium" pitchFamily="50" charset="-18"/>
              <a:ea typeface="TyponineSans Pro Medium" pitchFamily="50" charset="-18"/>
            </a:endParaRPr>
          </a:p>
          <a:p>
            <a:pPr marL="514350" indent="-514350" defTabSz="914377" fontAlgn="auto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2C398B"/>
              </a:buClr>
              <a:buAutoNum type="arabicPeriod"/>
              <a:defRPr/>
            </a:pPr>
            <a:r>
              <a:rPr lang="en-GB" sz="2800" dirty="0" smtClean="0">
                <a:solidFill>
                  <a:srgbClr val="2C398B"/>
                </a:solidFill>
                <a:latin typeface="TyponineSans Pro Medium" pitchFamily="50" charset="-18"/>
                <a:ea typeface="TyponineSans Pro Medium" pitchFamily="50" charset="-18"/>
              </a:rPr>
              <a:t>A </a:t>
            </a:r>
            <a:r>
              <a:rPr lang="en-GB" sz="2800" dirty="0">
                <a:solidFill>
                  <a:srgbClr val="2C398B"/>
                </a:solidFill>
                <a:latin typeface="TyponineSans Pro Medium" pitchFamily="50" charset="-18"/>
                <a:ea typeface="TyponineSans Pro Medium" pitchFamily="50" charset="-18"/>
              </a:rPr>
              <a:t>EUROPE THAT </a:t>
            </a:r>
            <a:r>
              <a:rPr lang="en-GB" sz="2800" dirty="0" smtClean="0">
                <a:solidFill>
                  <a:srgbClr val="2C398B"/>
                </a:solidFill>
                <a:latin typeface="TyponineSans Pro Medium" pitchFamily="50" charset="-18"/>
                <a:ea typeface="TyponineSans Pro Medium" pitchFamily="50" charset="-18"/>
              </a:rPr>
              <a:t>DEVELOPS</a:t>
            </a:r>
            <a:endParaRPr lang="hr-HR" sz="2800" dirty="0" smtClean="0">
              <a:solidFill>
                <a:srgbClr val="2C398B"/>
              </a:solidFill>
              <a:latin typeface="TyponineSans Pro Medium" pitchFamily="50" charset="-18"/>
              <a:ea typeface="TyponineSans Pro Medium" pitchFamily="50" charset="-18"/>
            </a:endParaRPr>
          </a:p>
          <a:p>
            <a:pPr marL="514350" indent="-514350" defTabSz="914377" fontAlgn="auto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2C398B"/>
              </a:buClr>
              <a:buAutoNum type="arabicPeriod"/>
              <a:defRPr/>
            </a:pPr>
            <a:r>
              <a:rPr lang="en-GB" sz="2800" dirty="0" smtClean="0">
                <a:solidFill>
                  <a:srgbClr val="2C398B"/>
                </a:solidFill>
                <a:latin typeface="TyponineSans Pro Medium" pitchFamily="50" charset="-18"/>
                <a:ea typeface="TyponineSans Pro Medium" pitchFamily="50" charset="-18"/>
              </a:rPr>
              <a:t>A </a:t>
            </a:r>
            <a:r>
              <a:rPr lang="en-GB" sz="2800" dirty="0">
                <a:solidFill>
                  <a:srgbClr val="2C398B"/>
                </a:solidFill>
                <a:latin typeface="TyponineSans Pro Medium" pitchFamily="50" charset="-18"/>
                <a:ea typeface="TyponineSans Pro Medium" pitchFamily="50" charset="-18"/>
              </a:rPr>
              <a:t>EUROPE THAT </a:t>
            </a:r>
            <a:r>
              <a:rPr lang="en-GB" sz="2800" dirty="0" smtClean="0">
                <a:solidFill>
                  <a:srgbClr val="2C398B"/>
                </a:solidFill>
                <a:latin typeface="TyponineSans Pro Medium" pitchFamily="50" charset="-18"/>
                <a:ea typeface="TyponineSans Pro Medium" pitchFamily="50" charset="-18"/>
              </a:rPr>
              <a:t>CONNECTS</a:t>
            </a:r>
            <a:endParaRPr lang="hr-HR" sz="2800" dirty="0" smtClean="0">
              <a:solidFill>
                <a:srgbClr val="2C398B"/>
              </a:solidFill>
              <a:latin typeface="TyponineSans Pro Medium" pitchFamily="50" charset="-18"/>
              <a:ea typeface="TyponineSans Pro Medium" pitchFamily="50" charset="-18"/>
            </a:endParaRPr>
          </a:p>
          <a:p>
            <a:pPr marL="514350" indent="-514350" defTabSz="914377" fontAlgn="auto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2C398B"/>
              </a:buClr>
              <a:buAutoNum type="arabicPeriod"/>
              <a:defRPr/>
            </a:pPr>
            <a:r>
              <a:rPr lang="en-GB" sz="2800" dirty="0" smtClean="0">
                <a:solidFill>
                  <a:srgbClr val="2C398B"/>
                </a:solidFill>
                <a:latin typeface="TyponineSans Pro Medium" pitchFamily="50" charset="-18"/>
                <a:ea typeface="TyponineSans Pro Medium" pitchFamily="50" charset="-18"/>
              </a:rPr>
              <a:t>A </a:t>
            </a:r>
            <a:r>
              <a:rPr lang="en-GB" sz="2800" dirty="0">
                <a:solidFill>
                  <a:srgbClr val="2C398B"/>
                </a:solidFill>
                <a:latin typeface="TyponineSans Pro Medium" pitchFamily="50" charset="-18"/>
                <a:ea typeface="TyponineSans Pro Medium" pitchFamily="50" charset="-18"/>
              </a:rPr>
              <a:t>EUROPE THAT </a:t>
            </a:r>
            <a:r>
              <a:rPr lang="en-GB" sz="2800" dirty="0" smtClean="0">
                <a:solidFill>
                  <a:srgbClr val="2C398B"/>
                </a:solidFill>
                <a:latin typeface="TyponineSans Pro Medium" pitchFamily="50" charset="-18"/>
                <a:ea typeface="TyponineSans Pro Medium" pitchFamily="50" charset="-18"/>
              </a:rPr>
              <a:t>PROTECTS</a:t>
            </a:r>
            <a:endParaRPr lang="hr-HR" sz="2800" dirty="0" smtClean="0">
              <a:solidFill>
                <a:srgbClr val="2C398B"/>
              </a:solidFill>
              <a:latin typeface="TyponineSans Pro Medium" pitchFamily="50" charset="-18"/>
              <a:ea typeface="TyponineSans Pro Medium" pitchFamily="50" charset="-18"/>
            </a:endParaRPr>
          </a:p>
          <a:p>
            <a:pPr marL="514350" indent="-514350" defTabSz="914377" fontAlgn="auto">
              <a:lnSpc>
                <a:spcPct val="110000"/>
              </a:lnSpc>
              <a:spcBef>
                <a:spcPts val="0"/>
              </a:spcBef>
              <a:spcAft>
                <a:spcPts val="1800"/>
              </a:spcAft>
              <a:buClr>
                <a:srgbClr val="2C398B"/>
              </a:buClr>
              <a:buAutoNum type="arabicPeriod"/>
              <a:defRPr/>
            </a:pPr>
            <a:r>
              <a:rPr lang="en-GB" sz="2800" dirty="0" smtClean="0">
                <a:solidFill>
                  <a:srgbClr val="2C398B"/>
                </a:solidFill>
                <a:latin typeface="TyponineSans Pro Medium" pitchFamily="50" charset="-18"/>
                <a:ea typeface="TyponineSans Pro Medium" pitchFamily="50" charset="-18"/>
              </a:rPr>
              <a:t>AN </a:t>
            </a:r>
            <a:r>
              <a:rPr lang="en-GB" sz="2800" dirty="0">
                <a:solidFill>
                  <a:srgbClr val="2C398B"/>
                </a:solidFill>
                <a:latin typeface="TyponineSans Pro Medium" pitchFamily="50" charset="-18"/>
                <a:ea typeface="TyponineSans Pro Medium" pitchFamily="50" charset="-18"/>
              </a:rPr>
              <a:t>INFLUENTIAL EUROPE</a:t>
            </a:r>
            <a:r>
              <a:rPr lang="en-GB" sz="2800" dirty="0">
                <a:solidFill>
                  <a:srgbClr val="2C398B"/>
                </a:solidFill>
                <a:latin typeface="TyponineSans Reg" panose="02000000000000000000"/>
                <a:ea typeface="TyponineSans Reg" panose="02000000000000000000"/>
              </a:rPr>
              <a:t/>
            </a:r>
            <a:br>
              <a:rPr lang="en-GB" sz="2800" dirty="0">
                <a:solidFill>
                  <a:srgbClr val="2C398B"/>
                </a:solidFill>
                <a:latin typeface="TyponineSans Reg" panose="02000000000000000000"/>
                <a:ea typeface="TyponineSans Reg" panose="02000000000000000000"/>
              </a:rPr>
            </a:br>
            <a:endParaRPr lang="en-GB" i="1" dirty="0">
              <a:solidFill>
                <a:srgbClr val="2C398B"/>
              </a:solidFill>
              <a:latin typeface="+mn-lt"/>
              <a:ea typeface="+mn-ea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t="19331" b="28400"/>
          <a:stretch>
            <a:fillRect/>
          </a:stretch>
        </p:blipFill>
        <p:spPr bwMode="auto">
          <a:xfrm>
            <a:off x="3076408" y="3341"/>
            <a:ext cx="5094288" cy="1528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0779" y="-449179"/>
            <a:ext cx="9623002" cy="1620253"/>
          </a:xfrm>
        </p:spPr>
        <p:txBody>
          <a:bodyPr/>
          <a:lstStyle/>
          <a:p>
            <a:pPr algn="ctr"/>
            <a:r>
              <a:rPr lang="hr-HR" sz="3600" dirty="0" smtClean="0">
                <a:solidFill>
                  <a:srgbClr val="2C398B"/>
                </a:solidFill>
                <a:latin typeface="TyponineSans Pro Medium" pitchFamily="50" charset="-18"/>
                <a:ea typeface="TyponineSans Pro Medium" pitchFamily="50" charset="-18"/>
              </a:rPr>
              <a:t/>
            </a:r>
            <a:br>
              <a:rPr lang="hr-HR" sz="3600" dirty="0" smtClean="0">
                <a:solidFill>
                  <a:srgbClr val="2C398B"/>
                </a:solidFill>
                <a:latin typeface="TyponineSans Pro Medium" pitchFamily="50" charset="-18"/>
                <a:ea typeface="TyponineSans Pro Medium" pitchFamily="50" charset="-18"/>
              </a:rPr>
            </a:br>
            <a:r>
              <a:rPr lang="hr-HR" sz="3600" dirty="0" smtClean="0">
                <a:solidFill>
                  <a:srgbClr val="2C398B"/>
                </a:solidFill>
                <a:latin typeface="TyponineSans Pro Medium" pitchFamily="50" charset="-18"/>
                <a:ea typeface="TyponineSans Pro Medium" pitchFamily="50" charset="-18"/>
              </a:rPr>
              <a:t/>
            </a:r>
            <a:br>
              <a:rPr lang="hr-HR" sz="3600" dirty="0" smtClean="0">
                <a:solidFill>
                  <a:srgbClr val="2C398B"/>
                </a:solidFill>
                <a:latin typeface="TyponineSans Pro Medium" pitchFamily="50" charset="-18"/>
                <a:ea typeface="TyponineSans Pro Medium" pitchFamily="50" charset="-18"/>
              </a:rPr>
            </a:br>
            <a:r>
              <a:rPr lang="en-GB" sz="3600" dirty="0" smtClean="0">
                <a:solidFill>
                  <a:srgbClr val="2C398B"/>
                </a:solidFill>
                <a:latin typeface="TyponineSans Pro Medium" pitchFamily="50" charset="-18"/>
                <a:ea typeface="TyponineSans Pro Medium" pitchFamily="50" charset="-18"/>
              </a:rPr>
              <a:t>A </a:t>
            </a:r>
            <a:r>
              <a:rPr lang="en-GB" sz="3600" dirty="0">
                <a:solidFill>
                  <a:srgbClr val="2C398B"/>
                </a:solidFill>
                <a:latin typeface="TyponineSans Pro Medium" pitchFamily="50" charset="-18"/>
                <a:ea typeface="TyponineSans Pro Medium" pitchFamily="50" charset="-18"/>
              </a:rPr>
              <a:t>EUROPE THAT </a:t>
            </a:r>
            <a:r>
              <a:rPr lang="en-GB" sz="3600" dirty="0" smtClean="0">
                <a:solidFill>
                  <a:srgbClr val="2C398B"/>
                </a:solidFill>
                <a:latin typeface="TyponineSans Pro Medium" pitchFamily="50" charset="-18"/>
                <a:ea typeface="TyponineSans Pro Medium" pitchFamily="50" charset="-18"/>
              </a:rPr>
              <a:t>DEVELOPS</a:t>
            </a:r>
            <a:r>
              <a:rPr lang="hr-HR" sz="3600" dirty="0" smtClean="0">
                <a:solidFill>
                  <a:srgbClr val="2C398B"/>
                </a:solidFill>
                <a:latin typeface="TyponineSans Reg" panose="02000000000000000000"/>
                <a:ea typeface="TyponineSans Reg" panose="02000000000000000000"/>
              </a:rPr>
              <a:t/>
            </a:r>
            <a:br>
              <a:rPr lang="hr-HR" sz="3600" dirty="0" smtClean="0">
                <a:solidFill>
                  <a:srgbClr val="2C398B"/>
                </a:solidFill>
                <a:latin typeface="TyponineSans Reg" panose="02000000000000000000"/>
                <a:ea typeface="TyponineSans Reg" panose="02000000000000000000"/>
              </a:rPr>
            </a:br>
            <a:r>
              <a:rPr lang="hr-HR" sz="3600" dirty="0">
                <a:solidFill>
                  <a:srgbClr val="2C398B"/>
                </a:solidFill>
                <a:latin typeface="TyponineSans Reg" panose="02000000000000000000"/>
                <a:ea typeface="TyponineSans Reg" panose="02000000000000000000"/>
              </a:rPr>
              <a:t/>
            </a:r>
            <a:br>
              <a:rPr lang="hr-HR" sz="3600" dirty="0">
                <a:solidFill>
                  <a:srgbClr val="2C398B"/>
                </a:solidFill>
                <a:latin typeface="TyponineSans Reg" panose="02000000000000000000"/>
                <a:ea typeface="TyponineSans Reg" panose="02000000000000000000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70777" y="1395663"/>
            <a:ext cx="9623003" cy="4338866"/>
          </a:xfrm>
        </p:spPr>
        <p:txBody>
          <a:bodyPr/>
          <a:lstStyle/>
          <a:p>
            <a:pPr marL="0" indent="0" algn="ctr">
              <a:buNone/>
            </a:pPr>
            <a:r>
              <a:rPr lang="hr-HR" dirty="0" err="1" smtClean="0">
                <a:solidFill>
                  <a:srgbClr val="FF0000"/>
                </a:solidFill>
              </a:rPr>
              <a:t>Activities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within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the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 err="1" smtClean="0">
                <a:solidFill>
                  <a:srgbClr val="FF0000"/>
                </a:solidFill>
              </a:rPr>
              <a:t>objective</a:t>
            </a:r>
            <a:r>
              <a:rPr lang="hr-HR" dirty="0" smtClean="0">
                <a:solidFill>
                  <a:srgbClr val="FF0000"/>
                </a:solidFill>
              </a:rPr>
              <a:t> „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en-US" dirty="0">
                <a:solidFill>
                  <a:srgbClr val="FF0000"/>
                </a:solidFill>
              </a:rPr>
              <a:t>more satisfied and vital </a:t>
            </a:r>
            <a:r>
              <a:rPr lang="en-US" dirty="0" smtClean="0">
                <a:solidFill>
                  <a:srgbClr val="FF0000"/>
                </a:solidFill>
              </a:rPr>
              <a:t>society</a:t>
            </a:r>
            <a:r>
              <a:rPr lang="hr-HR" dirty="0" smtClean="0">
                <a:solidFill>
                  <a:srgbClr val="FF0000"/>
                </a:solidFill>
              </a:rPr>
              <a:t>”: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hr-HR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hr-HR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Implementing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the European Pillar of Social Rights, including work-life balance 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Establishing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measures to stop negative demographic trends 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Promoting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equality between women and men, along with empowering women in society and on the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labour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market 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Creating be</a:t>
            </a:r>
            <a:r>
              <a:rPr lang="hr-HR" dirty="0" err="1" smtClean="0">
                <a:solidFill>
                  <a:schemeClr val="accent1">
                    <a:lumMod val="75000"/>
                  </a:schemeClr>
                </a:solidFill>
              </a:rPr>
              <a:t>tt</a:t>
            </a:r>
            <a:r>
              <a:rPr lang="en-US" dirty="0" err="1" smtClean="0">
                <a:solidFill>
                  <a:schemeClr val="accent1">
                    <a:lumMod val="75000"/>
                  </a:schemeClr>
                </a:solidFill>
              </a:rPr>
              <a:t>er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opportunities for young people, especially in rural areas </a:t>
            </a:r>
            <a:endParaRPr lang="hr-HR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Promoting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lifelong health care 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85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498475" y="582613"/>
            <a:ext cx="11066463" cy="516271"/>
          </a:xfrm>
        </p:spPr>
        <p:txBody>
          <a:bodyPr rtlCol="0"/>
          <a:lstStyle/>
          <a:p>
            <a:pPr algn="ctr" defTabSz="914377" fontAlgn="auto">
              <a:spcAft>
                <a:spcPts val="0"/>
              </a:spcAft>
              <a:defRPr/>
            </a:pPr>
            <a:r>
              <a:rPr lang="hr-HR" sz="2800" b="1" dirty="0">
                <a:solidFill>
                  <a:srgbClr val="2C398B"/>
                </a:solidFill>
                <a:latin typeface="TyponineSans Pro Medium" pitchFamily="50" charset="-18"/>
                <a:ea typeface="TyponineSans Pro Medium" pitchFamily="50" charset="-18"/>
                <a:cs typeface="+mn-cs"/>
              </a:rPr>
              <a:t>EPSCO COUNCIL PRIORITES </a:t>
            </a:r>
            <a:endParaRPr lang="en-GB" sz="2800" b="1" dirty="0">
              <a:solidFill>
                <a:srgbClr val="2C398B"/>
              </a:solidFill>
              <a:latin typeface="TyponineSans Pro Medium" pitchFamily="50" charset="-18"/>
              <a:ea typeface="TyponineSans Pro Medium" pitchFamily="50" charset="-18"/>
              <a:cs typeface="+mn-cs"/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625475" y="1395664"/>
            <a:ext cx="11018838" cy="4144712"/>
          </a:xfrm>
        </p:spPr>
        <p:txBody>
          <a:bodyPr/>
          <a:lstStyle/>
          <a:p>
            <a:pPr marL="0" indent="0"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d</a:t>
            </a:r>
            <a:r>
              <a:rPr lang="en-US" sz="2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emographic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 challenges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,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wellbeing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at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work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, </a:t>
            </a:r>
            <a:r>
              <a:rPr lang="en-GB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sustainable health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 </a:t>
            </a:r>
            <a:r>
              <a:rPr lang="hr-HR" sz="2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and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+mn-lt"/>
              <a:ea typeface="TyponineSans Pro Medium"/>
              <a:cs typeface="TyponineSans Pro Medium"/>
            </a:endParaRPr>
          </a:p>
          <a:p>
            <a:pPr marL="0" indent="0"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Equality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between women and men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and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women’s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empowerment 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in the </a:t>
            </a:r>
            <a:r>
              <a:rPr lang="en-US" sz="2800" dirty="0" err="1">
                <a:solidFill>
                  <a:srgbClr val="FF0000"/>
                </a:solidFill>
                <a:latin typeface="+mn-lt"/>
              </a:rPr>
              <a:t>labour</a:t>
            </a:r>
            <a:r>
              <a:rPr lang="en-US" sz="2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market</a:t>
            </a:r>
            <a:endParaRPr lang="hr-HR" sz="2800" dirty="0" smtClean="0">
              <a:solidFill>
                <a:srgbClr val="FF0000"/>
              </a:solidFill>
              <a:latin typeface="+mn-lt"/>
            </a:endParaRPr>
          </a:p>
          <a:p>
            <a:pPr marL="285750" indent="-285750" algn="just">
              <a:spcAft>
                <a:spcPts val="600"/>
              </a:spcAft>
              <a:buFont typeface="Wingdings" pitchFamily="2" charset="2"/>
              <a:buChar char="§"/>
            </a:pPr>
            <a:r>
              <a:rPr lang="hr-HR" sz="2800" i="1" dirty="0" err="1" smtClean="0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Because</a:t>
            </a:r>
            <a:r>
              <a:rPr lang="hr-HR" sz="2800" i="1" dirty="0" smtClean="0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 g</a:t>
            </a:r>
            <a:r>
              <a:rPr lang="en-GB" sz="2800" i="1" dirty="0" smtClean="0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ender </a:t>
            </a:r>
            <a:r>
              <a:rPr lang="en-GB" sz="2800" i="1" dirty="0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equality and economic independence of women are crucial for sustainable economic </a:t>
            </a:r>
            <a:r>
              <a:rPr lang="en-GB" sz="2800" i="1" dirty="0" smtClean="0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growth</a:t>
            </a:r>
            <a:endParaRPr lang="en-GB" sz="2800" i="1" dirty="0">
              <a:solidFill>
                <a:srgbClr val="000099"/>
              </a:solidFill>
              <a:latin typeface="TyponineSans Reg"/>
              <a:ea typeface="TyponineSans Reg"/>
              <a:cs typeface="TyponineSans Reg"/>
            </a:endParaRPr>
          </a:p>
          <a:p>
            <a:pPr marL="285750" indent="-285750" algn="just"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en-GB" sz="2800" i="1" dirty="0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The goal is to </a:t>
            </a:r>
            <a:r>
              <a:rPr lang="hr-HR" sz="2800" i="1" dirty="0" err="1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decrease</a:t>
            </a:r>
            <a:r>
              <a:rPr lang="hr-HR" sz="2800" i="1" dirty="0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 </a:t>
            </a:r>
            <a:r>
              <a:rPr lang="hr-HR" sz="2800" i="1" dirty="0" err="1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the</a:t>
            </a:r>
            <a:r>
              <a:rPr lang="hr-HR" sz="2800" i="1" dirty="0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 </a:t>
            </a:r>
            <a:r>
              <a:rPr lang="hr-HR" sz="2800" i="1" dirty="0" err="1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employment</a:t>
            </a:r>
            <a:r>
              <a:rPr lang="hr-HR" sz="2800" i="1" dirty="0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 </a:t>
            </a:r>
            <a:r>
              <a:rPr lang="hr-HR" sz="2800" i="1" dirty="0" err="1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gap</a:t>
            </a:r>
            <a:r>
              <a:rPr lang="hr-HR" sz="2800" i="1" dirty="0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 </a:t>
            </a:r>
            <a:r>
              <a:rPr lang="hr-HR" sz="2800" i="1" dirty="0" err="1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between</a:t>
            </a:r>
            <a:r>
              <a:rPr lang="hr-HR" sz="2800" i="1" dirty="0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 </a:t>
            </a:r>
            <a:r>
              <a:rPr lang="hr-HR" sz="2800" i="1" dirty="0" err="1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women</a:t>
            </a:r>
            <a:r>
              <a:rPr lang="hr-HR" sz="2800" i="1" dirty="0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 </a:t>
            </a:r>
            <a:r>
              <a:rPr lang="hr-HR" sz="2800" i="1" dirty="0" err="1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and</a:t>
            </a:r>
            <a:r>
              <a:rPr lang="hr-HR" sz="2800" i="1" dirty="0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 </a:t>
            </a:r>
            <a:r>
              <a:rPr lang="hr-HR" sz="2800" i="1" dirty="0" err="1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men</a:t>
            </a:r>
            <a:r>
              <a:rPr lang="hr-HR" sz="2800" i="1" dirty="0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 </a:t>
            </a:r>
            <a:r>
              <a:rPr lang="en-US" sz="2800" i="1" dirty="0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by </a:t>
            </a:r>
            <a:r>
              <a:rPr lang="hr-HR" sz="2800" i="1" dirty="0" err="1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addresing</a:t>
            </a:r>
            <a:r>
              <a:rPr lang="hr-HR" sz="2800" i="1" dirty="0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 </a:t>
            </a:r>
            <a:r>
              <a:rPr lang="hr-HR" sz="2800" i="1" dirty="0" err="1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barriers</a:t>
            </a:r>
            <a:r>
              <a:rPr lang="hr-HR" sz="2800" i="1" dirty="0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 to </a:t>
            </a:r>
            <a:r>
              <a:rPr lang="hr-HR" sz="2800" i="1" dirty="0" err="1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the</a:t>
            </a:r>
            <a:r>
              <a:rPr lang="hr-HR" sz="2800" i="1" dirty="0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 </a:t>
            </a:r>
            <a:r>
              <a:rPr lang="hr-HR" sz="2800" i="1" dirty="0" err="1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full</a:t>
            </a:r>
            <a:r>
              <a:rPr lang="hr-HR" sz="2800" i="1" dirty="0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 </a:t>
            </a:r>
            <a:r>
              <a:rPr lang="hr-HR" sz="2800" i="1" dirty="0" err="1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participation</a:t>
            </a:r>
            <a:r>
              <a:rPr lang="hr-HR" sz="2800" i="1" dirty="0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 </a:t>
            </a:r>
            <a:r>
              <a:rPr lang="hr-HR" sz="2800" i="1" dirty="0" err="1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of</a:t>
            </a:r>
            <a:r>
              <a:rPr lang="hr-HR" sz="2800" i="1" dirty="0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 </a:t>
            </a:r>
            <a:r>
              <a:rPr lang="hr-HR" sz="2800" i="1" dirty="0" err="1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women</a:t>
            </a:r>
            <a:r>
              <a:rPr lang="hr-HR" sz="2800" i="1" dirty="0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 </a:t>
            </a:r>
            <a:r>
              <a:rPr lang="hr-HR" sz="2800" i="1" dirty="0" err="1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in</a:t>
            </a:r>
            <a:r>
              <a:rPr lang="hr-HR" sz="2800" i="1" dirty="0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 </a:t>
            </a:r>
            <a:r>
              <a:rPr lang="hr-HR" sz="2800" i="1" dirty="0" err="1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the</a:t>
            </a:r>
            <a:r>
              <a:rPr lang="hr-HR" sz="2800" i="1" dirty="0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 </a:t>
            </a:r>
            <a:r>
              <a:rPr lang="hr-HR" sz="2800" i="1" dirty="0" err="1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labour</a:t>
            </a:r>
            <a:r>
              <a:rPr lang="hr-HR" sz="2800" i="1" dirty="0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 </a:t>
            </a:r>
            <a:r>
              <a:rPr lang="hr-HR" sz="2800" i="1" dirty="0" err="1">
                <a:solidFill>
                  <a:srgbClr val="000099"/>
                </a:solidFill>
                <a:latin typeface="TyponineSans Reg"/>
                <a:ea typeface="TyponineSans Reg"/>
                <a:cs typeface="TyponineSans Reg"/>
              </a:rPr>
              <a:t>market</a:t>
            </a:r>
            <a:endParaRPr lang="hr-HR" sz="2800" b="1" i="1" dirty="0">
              <a:solidFill>
                <a:srgbClr val="000099"/>
              </a:solidFill>
              <a:latin typeface="TyponineSans Reg"/>
              <a:ea typeface="TyponineSans Reg"/>
              <a:cs typeface="Times New Roman" pitchFamily="18" charset="0"/>
            </a:endParaRPr>
          </a:p>
          <a:p>
            <a:pPr marL="0" indent="0">
              <a:spcAft>
                <a:spcPts val="600"/>
              </a:spcAft>
              <a:buClr>
                <a:schemeClr val="accent1">
                  <a:lumMod val="50000"/>
                </a:schemeClr>
              </a:buClr>
              <a:buNone/>
            </a:pP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	</a:t>
            </a:r>
            <a:endParaRPr lang="en-US" sz="2800" dirty="0" smtClean="0">
              <a:solidFill>
                <a:schemeClr val="accent1">
                  <a:lumMod val="75000"/>
                </a:schemeClr>
              </a:solidFill>
              <a:latin typeface="+mn-lt"/>
              <a:ea typeface="TyponineSans Pro Medium"/>
              <a:cs typeface="TyponineSans Pro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1303338" y="1"/>
            <a:ext cx="9790112" cy="1122946"/>
          </a:xfrm>
        </p:spPr>
        <p:txBody>
          <a:bodyPr/>
          <a:lstStyle/>
          <a:p>
            <a:pPr algn="ctr"/>
            <a:r>
              <a:rPr lang="hr-HR" b="1" dirty="0" smtClean="0">
                <a:solidFill>
                  <a:srgbClr val="2C398B"/>
                </a:solidFill>
                <a:latin typeface="TyponineSans Pro Medium"/>
                <a:ea typeface="TyponineSans Pro Medium"/>
                <a:cs typeface="TyponineSans Pro Medium"/>
              </a:rPr>
              <a:t>GENDER EQUALITY</a:t>
            </a:r>
            <a:br>
              <a:rPr lang="hr-HR" b="1" dirty="0" smtClean="0">
                <a:solidFill>
                  <a:srgbClr val="2C398B"/>
                </a:solidFill>
                <a:latin typeface="TyponineSans Pro Medium"/>
                <a:ea typeface="TyponineSans Pro Medium"/>
                <a:cs typeface="TyponineSans Pro Medium"/>
              </a:rPr>
            </a:br>
            <a:r>
              <a:rPr lang="hr-HR" b="1" dirty="0" smtClean="0">
                <a:solidFill>
                  <a:srgbClr val="2C398B"/>
                </a:solidFill>
                <a:latin typeface="TyponineSans Pro Medium"/>
                <a:ea typeface="TyponineSans Pro Medium"/>
                <a:cs typeface="TyponineSans Pro Medium"/>
              </a:rPr>
              <a:t>2020 </a:t>
            </a:r>
            <a:r>
              <a:rPr lang="en-GB" b="1" dirty="0" smtClean="0">
                <a:solidFill>
                  <a:srgbClr val="2C398B"/>
                </a:solidFill>
                <a:latin typeface="TyponineSans Pro Medium"/>
                <a:ea typeface="TyponineSans Pro Medium"/>
                <a:cs typeface="TyponineSans Pro Medium"/>
              </a:rPr>
              <a:t>EVENTS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039813" y="1325565"/>
            <a:ext cx="10334040" cy="4468810"/>
          </a:xfrm>
        </p:spPr>
        <p:txBody>
          <a:bodyPr/>
          <a:lstStyle/>
          <a:p>
            <a:pPr algn="just">
              <a:spcAft>
                <a:spcPts val="600"/>
              </a:spcAft>
              <a:buClr>
                <a:srgbClr val="C00000"/>
              </a:buClr>
            </a:pPr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EU </a:t>
            </a:r>
            <a:r>
              <a:rPr lang="hr-HR" sz="28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High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 </a:t>
            </a:r>
            <a:r>
              <a:rPr lang="hr-HR" sz="28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Level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 </a:t>
            </a:r>
            <a:r>
              <a:rPr lang="hr-HR" sz="28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Conference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 “</a:t>
            </a:r>
            <a:r>
              <a:rPr lang="hr-HR" sz="28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Participation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 </a:t>
            </a:r>
            <a:r>
              <a:rPr lang="hr-HR" sz="28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of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 </a:t>
            </a:r>
            <a:r>
              <a:rPr lang="hr-HR" sz="28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women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 </a:t>
            </a:r>
            <a:r>
              <a:rPr lang="hr-HR" sz="28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in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 </a:t>
            </a:r>
            <a:r>
              <a:rPr lang="hr-HR" sz="28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the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 </a:t>
            </a:r>
            <a:r>
              <a:rPr lang="hr-HR" sz="28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labour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 </a:t>
            </a:r>
            <a:r>
              <a:rPr lang="hr-HR" sz="28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market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 – </a:t>
            </a:r>
            <a:r>
              <a:rPr lang="hr-HR" sz="28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benefit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 for </a:t>
            </a:r>
            <a:r>
              <a:rPr lang="hr-HR" sz="28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the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 </a:t>
            </a:r>
            <a:r>
              <a:rPr lang="hr-HR" sz="2800" dirty="0" err="1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society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!”   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(30 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– 31 </a:t>
            </a:r>
            <a:r>
              <a:rPr lang="hr-HR" sz="2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January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)</a:t>
            </a:r>
          </a:p>
          <a:p>
            <a:pPr algn="just">
              <a:spcAft>
                <a:spcPts val="600"/>
              </a:spcAft>
              <a:buClr>
                <a:srgbClr val="C00000"/>
              </a:buClr>
            </a:pP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TyponineSans Pro Medium"/>
                <a:cs typeface="TyponineSans Pro Medium"/>
              </a:rPr>
              <a:t> 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„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International </a:t>
            </a:r>
            <a:r>
              <a:rPr lang="hr-HR" sz="2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Women's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hr-HR" sz="2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Day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hr-HR" sz="2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Breakfast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Event "</a:t>
            </a:r>
            <a:r>
              <a:rPr lang="hr-HR" sz="2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Strong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       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hr-HR" sz="2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Women-Strong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European Union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"- (</a:t>
            </a:r>
            <a:r>
              <a:rPr lang="hr-HR" sz="2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Council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General </a:t>
            </a:r>
            <a:r>
              <a:rPr lang="hr-HR" sz="2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Secretariat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 </a:t>
            </a:r>
            <a:r>
              <a:rPr lang="hr-HR" sz="2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and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HR PRES  - 8 </a:t>
            </a:r>
            <a:r>
              <a:rPr lang="hr-HR" sz="2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March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)</a:t>
            </a:r>
            <a:endParaRPr lang="hr-HR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algn="just">
              <a:spcAft>
                <a:spcPts val="600"/>
              </a:spcAft>
              <a:buClr>
                <a:srgbClr val="C00000"/>
              </a:buClr>
            </a:pPr>
            <a:r>
              <a:rPr lang="hr-HR" sz="2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Ministerial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hr-HR" sz="2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Conference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„</a:t>
            </a:r>
            <a:r>
              <a:rPr lang="hr-HR" sz="2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Demographic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hr-HR" sz="2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Challenges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hr-HR" sz="2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and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hr-HR" sz="2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Opportunities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for </a:t>
            </a:r>
            <a:r>
              <a:rPr lang="hr-HR" sz="2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Growth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hr-HR" sz="2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and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Development </a:t>
            </a:r>
            <a:r>
              <a:rPr lang="hr-HR" sz="2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of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hr-HR" sz="2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the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EU” (6-7 April) </a:t>
            </a:r>
          </a:p>
          <a:p>
            <a:pPr algn="just">
              <a:spcAft>
                <a:spcPts val="600"/>
              </a:spcAft>
              <a:buClr>
                <a:srgbClr val="C00000"/>
              </a:buClr>
            </a:pPr>
            <a:r>
              <a:rPr lang="hr-HR" sz="28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Council</a:t>
            </a:r>
            <a:r>
              <a:rPr lang="hr-HR" sz="28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hr-HR" sz="2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conclusions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on Influence </a:t>
            </a:r>
            <a:r>
              <a:rPr lang="hr-HR" sz="2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of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hr-HR" sz="2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the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hr-HR" sz="2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long-term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care on </a:t>
            </a:r>
            <a:r>
              <a:rPr lang="hr-HR" sz="2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the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hr-HR" sz="2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work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/</a:t>
            </a:r>
            <a:r>
              <a:rPr lang="hr-HR" sz="2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life</a:t>
            </a:r>
            <a:r>
              <a:rPr lang="hr-HR" sz="28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hr-HR" sz="2800" dirty="0" err="1">
                <a:solidFill>
                  <a:schemeClr val="accent1">
                    <a:lumMod val="75000"/>
                  </a:schemeClr>
                </a:solidFill>
                <a:latin typeface="+mn-lt"/>
              </a:rPr>
              <a:t>balance</a:t>
            </a:r>
            <a:endParaRPr lang="hr-HR" sz="2800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  <a:p>
            <a:pPr marL="0" indent="0">
              <a:buFont typeface="Arial" charset="0"/>
              <a:buNone/>
            </a:pPr>
            <a:endParaRPr lang="en-GB" sz="2000" dirty="0" smtClean="0">
              <a:solidFill>
                <a:srgbClr val="000099"/>
              </a:solidFill>
              <a:latin typeface="TyponineSans Reg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r-HR" dirty="0" smtClean="0"/>
              <a:t>			</a:t>
            </a:r>
            <a:r>
              <a:rPr lang="hr-HR" sz="3200" dirty="0" smtClean="0">
                <a:solidFill>
                  <a:srgbClr val="2C398B"/>
                </a:solidFill>
              </a:rPr>
              <a:t>EU </a:t>
            </a:r>
            <a:r>
              <a:rPr lang="hr-HR" sz="3200" dirty="0" err="1" smtClean="0">
                <a:solidFill>
                  <a:srgbClr val="2C398B"/>
                </a:solidFill>
              </a:rPr>
              <a:t>High</a:t>
            </a:r>
            <a:r>
              <a:rPr lang="hr-HR" sz="3200" dirty="0" smtClean="0">
                <a:solidFill>
                  <a:srgbClr val="2C398B"/>
                </a:solidFill>
              </a:rPr>
              <a:t> </a:t>
            </a:r>
            <a:r>
              <a:rPr lang="hr-HR" sz="3200" dirty="0" err="1" smtClean="0">
                <a:solidFill>
                  <a:srgbClr val="2C398B"/>
                </a:solidFill>
              </a:rPr>
              <a:t>Level</a:t>
            </a:r>
            <a:r>
              <a:rPr lang="hr-HR" sz="3200" dirty="0" smtClean="0">
                <a:solidFill>
                  <a:srgbClr val="2C398B"/>
                </a:solidFill>
              </a:rPr>
              <a:t> </a:t>
            </a:r>
            <a:r>
              <a:rPr lang="hr-HR" sz="3200" dirty="0" err="1" smtClean="0">
                <a:solidFill>
                  <a:srgbClr val="2C398B"/>
                </a:solidFill>
              </a:rPr>
              <a:t>Conference</a:t>
            </a:r>
            <a:r>
              <a:rPr lang="hr-HR" sz="3200" dirty="0" smtClean="0">
                <a:solidFill>
                  <a:srgbClr val="2C398B"/>
                </a:solidFill>
              </a:rPr>
              <a:t> </a:t>
            </a:r>
            <a:br>
              <a:rPr lang="hr-HR" sz="3200" dirty="0" smtClean="0">
                <a:solidFill>
                  <a:srgbClr val="2C398B"/>
                </a:solidFill>
              </a:rPr>
            </a:br>
            <a:r>
              <a:rPr lang="hr-HR" sz="3200" dirty="0" smtClean="0">
                <a:solidFill>
                  <a:srgbClr val="2C398B"/>
                </a:solidFill>
              </a:rPr>
              <a:t>				30-31 </a:t>
            </a:r>
            <a:r>
              <a:rPr lang="hr-HR" sz="3200" dirty="0" err="1" smtClean="0">
                <a:solidFill>
                  <a:srgbClr val="2C398B"/>
                </a:solidFill>
              </a:rPr>
              <a:t>January</a:t>
            </a:r>
            <a:r>
              <a:rPr lang="hr-HR" sz="3200" dirty="0" smtClean="0">
                <a:solidFill>
                  <a:srgbClr val="2C398B"/>
                </a:solidFill>
              </a:rPr>
              <a:t> 2020 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092575"/>
          </a:xfrm>
        </p:spPr>
        <p:txBody>
          <a:bodyPr/>
          <a:lstStyle/>
          <a:p>
            <a:pPr marL="533400" indent="-533400" algn="ctr">
              <a:buFont typeface="Arial" charset="0"/>
              <a:buNone/>
            </a:pPr>
            <a:r>
              <a:rPr lang="en-GB" dirty="0" smtClean="0">
                <a:solidFill>
                  <a:srgbClr val="2C398B"/>
                </a:solidFill>
              </a:rPr>
              <a:t>Four </a:t>
            </a:r>
            <a:r>
              <a:rPr lang="hr-HR" dirty="0" err="1" smtClean="0">
                <a:solidFill>
                  <a:srgbClr val="2C398B"/>
                </a:solidFill>
              </a:rPr>
              <a:t>barriers</a:t>
            </a:r>
            <a:r>
              <a:rPr lang="en-GB" dirty="0" smtClean="0">
                <a:solidFill>
                  <a:srgbClr val="2C398B"/>
                </a:solidFill>
              </a:rPr>
              <a:t> will be discussed through presentations and panel</a:t>
            </a:r>
          </a:p>
          <a:p>
            <a:pPr marL="533400" indent="-533400" algn="ctr">
              <a:buFont typeface="Arial" charset="0"/>
              <a:buNone/>
            </a:pPr>
            <a:r>
              <a:rPr lang="en-GB" dirty="0" smtClean="0">
                <a:solidFill>
                  <a:srgbClr val="2C398B"/>
                </a:solidFill>
              </a:rPr>
              <a:t>discussions:</a:t>
            </a:r>
          </a:p>
          <a:p>
            <a:pPr marL="533400" indent="-533400">
              <a:buFont typeface="Arial" charset="0"/>
              <a:buNone/>
            </a:pPr>
            <a:r>
              <a:rPr lang="en-GB" dirty="0" smtClean="0">
                <a:solidFill>
                  <a:srgbClr val="2C398B"/>
                </a:solidFill>
              </a:rPr>
              <a:t>	A) </a:t>
            </a:r>
            <a:r>
              <a:rPr lang="en-GB" i="1" dirty="0" smtClean="0">
                <a:solidFill>
                  <a:srgbClr val="2C398B"/>
                </a:solidFill>
              </a:rPr>
              <a:t>Supply and demand of skills and occupations on the labour market from gender perspective; </a:t>
            </a:r>
          </a:p>
          <a:p>
            <a:pPr marL="533400" indent="-533400">
              <a:buFont typeface="Arial" charset="0"/>
              <a:buNone/>
            </a:pPr>
            <a:r>
              <a:rPr lang="en-GB" i="1" dirty="0" smtClean="0">
                <a:solidFill>
                  <a:srgbClr val="2C398B"/>
                </a:solidFill>
              </a:rPr>
              <a:t>	B) Gender dimension of non-standard, atypical employment; </a:t>
            </a:r>
          </a:p>
          <a:p>
            <a:pPr marL="533400" indent="-533400">
              <a:buFont typeface="Arial" charset="0"/>
              <a:buNone/>
            </a:pPr>
            <a:r>
              <a:rPr lang="en-GB" i="1" dirty="0" smtClean="0">
                <a:solidFill>
                  <a:srgbClr val="2C398B"/>
                </a:solidFill>
              </a:rPr>
              <a:t>	C) Availability, quality and affordability of home-based long term care; </a:t>
            </a:r>
          </a:p>
          <a:p>
            <a:pPr marL="533400" indent="-533400">
              <a:buFont typeface="Arial" charset="0"/>
              <a:buNone/>
            </a:pPr>
            <a:r>
              <a:rPr lang="en-GB" i="1" dirty="0" smtClean="0">
                <a:solidFill>
                  <a:srgbClr val="2C398B"/>
                </a:solidFill>
              </a:rPr>
              <a:t>	D) Harassment and sexual harassment in the world of work</a:t>
            </a:r>
            <a:r>
              <a:rPr lang="en-GB" dirty="0" smtClean="0">
                <a:solidFill>
                  <a:srgbClr val="2C398B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5800" y="5976938"/>
            <a:ext cx="5718175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7625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3555" name="Title 5"/>
          <p:cNvSpPr txBox="1">
            <a:spLocks/>
          </p:cNvSpPr>
          <p:nvPr/>
        </p:nvSpPr>
        <p:spPr bwMode="auto">
          <a:xfrm>
            <a:off x="3565525" y="1739900"/>
            <a:ext cx="1692275" cy="1692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>
              <a:lnSpc>
                <a:spcPct val="90000"/>
              </a:lnSpc>
            </a:pPr>
            <a:r>
              <a:rPr lang="en-GB">
                <a:solidFill>
                  <a:srgbClr val="2C258B"/>
                </a:solidFill>
                <a:latin typeface="TyponineSans Pro Normal"/>
                <a:ea typeface="TyponineSans Pro Normal"/>
                <a:cs typeface="TyponineSans Pro Normal"/>
              </a:rPr>
              <a:t>Croatian Presidency</a:t>
            </a:r>
            <a:br>
              <a:rPr lang="en-GB">
                <a:solidFill>
                  <a:srgbClr val="2C258B"/>
                </a:solidFill>
                <a:latin typeface="TyponineSans Pro Normal"/>
                <a:ea typeface="TyponineSans Pro Normal"/>
                <a:cs typeface="TyponineSans Pro Normal"/>
              </a:rPr>
            </a:br>
            <a:r>
              <a:rPr lang="en-GB">
                <a:solidFill>
                  <a:srgbClr val="2C258B"/>
                </a:solidFill>
                <a:latin typeface="TyponineSans Pro Normal"/>
                <a:ea typeface="TyponineSans Pro Normal"/>
                <a:cs typeface="TyponineSans Pro Normal"/>
              </a:rPr>
              <a:t>of the Council</a:t>
            </a:r>
            <a:br>
              <a:rPr lang="en-GB">
                <a:solidFill>
                  <a:srgbClr val="2C258B"/>
                </a:solidFill>
                <a:latin typeface="TyponineSans Pro Normal"/>
                <a:ea typeface="TyponineSans Pro Normal"/>
                <a:cs typeface="TyponineSans Pro Normal"/>
              </a:rPr>
            </a:br>
            <a:r>
              <a:rPr lang="en-GB">
                <a:solidFill>
                  <a:srgbClr val="2C258B"/>
                </a:solidFill>
                <a:latin typeface="TyponineSans Pro Normal"/>
                <a:ea typeface="TyponineSans Pro Normal"/>
                <a:cs typeface="TyponineSans Pro Normal"/>
              </a:rPr>
              <a:t>of the European</a:t>
            </a:r>
            <a:br>
              <a:rPr lang="en-GB">
                <a:solidFill>
                  <a:srgbClr val="2C258B"/>
                </a:solidFill>
                <a:latin typeface="TyponineSans Pro Normal"/>
                <a:ea typeface="TyponineSans Pro Normal"/>
                <a:cs typeface="TyponineSans Pro Normal"/>
              </a:rPr>
            </a:br>
            <a:r>
              <a:rPr lang="en-GB">
                <a:solidFill>
                  <a:srgbClr val="2C258B"/>
                </a:solidFill>
                <a:latin typeface="TyponineSans Pro Normal"/>
                <a:ea typeface="TyponineSans Pro Normal"/>
                <a:cs typeface="TyponineSans Pro Normal"/>
              </a:rPr>
              <a:t>Union</a:t>
            </a:r>
          </a:p>
        </p:txBody>
      </p:sp>
      <p:sp>
        <p:nvSpPr>
          <p:cNvPr id="23556" name="Title 5"/>
          <p:cNvSpPr txBox="1">
            <a:spLocks/>
          </p:cNvSpPr>
          <p:nvPr/>
        </p:nvSpPr>
        <p:spPr bwMode="auto">
          <a:xfrm>
            <a:off x="6950075" y="1739900"/>
            <a:ext cx="1692275" cy="1692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2813">
              <a:lnSpc>
                <a:spcPct val="90000"/>
              </a:lnSpc>
            </a:pPr>
            <a:r>
              <a:rPr lang="hr-HR">
                <a:solidFill>
                  <a:srgbClr val="DA202C"/>
                </a:solidFill>
                <a:latin typeface="TyponineSans Pro Normal"/>
                <a:ea typeface="TyponineSans Pro Normal"/>
                <a:cs typeface="TyponineSans Pro Normal"/>
              </a:rPr>
              <a:t>Hrvatsko predsjedanje</a:t>
            </a:r>
            <a:br>
              <a:rPr lang="hr-HR">
                <a:solidFill>
                  <a:srgbClr val="DA202C"/>
                </a:solidFill>
                <a:latin typeface="TyponineSans Pro Normal"/>
                <a:ea typeface="TyponineSans Pro Normal"/>
                <a:cs typeface="TyponineSans Pro Normal"/>
              </a:rPr>
            </a:br>
            <a:r>
              <a:rPr lang="hr-HR">
                <a:solidFill>
                  <a:srgbClr val="DA202C"/>
                </a:solidFill>
                <a:latin typeface="TyponineSans Pro Normal"/>
                <a:ea typeface="TyponineSans Pro Normal"/>
                <a:cs typeface="TyponineSans Pro Normal"/>
              </a:rPr>
              <a:t>Vijećem</a:t>
            </a:r>
            <a:br>
              <a:rPr lang="hr-HR">
                <a:solidFill>
                  <a:srgbClr val="DA202C"/>
                </a:solidFill>
                <a:latin typeface="TyponineSans Pro Normal"/>
                <a:ea typeface="TyponineSans Pro Normal"/>
                <a:cs typeface="TyponineSans Pro Normal"/>
              </a:rPr>
            </a:br>
            <a:r>
              <a:rPr lang="hr-HR">
                <a:solidFill>
                  <a:srgbClr val="DA202C"/>
                </a:solidFill>
                <a:latin typeface="TyponineSans Pro Normal"/>
                <a:ea typeface="TyponineSans Pro Normal"/>
                <a:cs typeface="TyponineSans Pro Normal"/>
              </a:rPr>
              <a:t>Europske</a:t>
            </a:r>
            <a:br>
              <a:rPr lang="hr-HR">
                <a:solidFill>
                  <a:srgbClr val="DA202C"/>
                </a:solidFill>
                <a:latin typeface="TyponineSans Pro Normal"/>
                <a:ea typeface="TyponineSans Pro Normal"/>
                <a:cs typeface="TyponineSans Pro Normal"/>
              </a:rPr>
            </a:br>
            <a:r>
              <a:rPr lang="hr-HR">
                <a:solidFill>
                  <a:srgbClr val="DA202C"/>
                </a:solidFill>
                <a:latin typeface="TyponineSans Pro Normal"/>
                <a:ea typeface="TyponineSans Pro Normal"/>
                <a:cs typeface="TyponineSans Pro Normal"/>
              </a:rPr>
              <a:t>unije</a:t>
            </a:r>
          </a:p>
        </p:txBody>
      </p:sp>
      <p:pic>
        <p:nvPicPr>
          <p:cNvPr id="23557" name="Picture 6"/>
          <p:cNvPicPr>
            <a:picLocks noChangeAspect="1"/>
          </p:cNvPicPr>
          <p:nvPr/>
        </p:nvPicPr>
        <p:blipFill>
          <a:blip r:embed="rId5"/>
          <a:srcRect l="6602" t="27563" r="69090" b="29224"/>
          <a:stretch>
            <a:fillRect/>
          </a:stretch>
        </p:blipFill>
        <p:spPr bwMode="auto">
          <a:xfrm>
            <a:off x="5262563" y="3432175"/>
            <a:ext cx="1692275" cy="1690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3558" name="Title 5"/>
          <p:cNvSpPr txBox="1">
            <a:spLocks/>
          </p:cNvSpPr>
          <p:nvPr/>
        </p:nvSpPr>
        <p:spPr bwMode="auto">
          <a:xfrm>
            <a:off x="1873250" y="47625"/>
            <a:ext cx="1692275" cy="1692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lnSpc>
                <a:spcPct val="90000"/>
              </a:lnSpc>
            </a:pPr>
            <a:r>
              <a:rPr lang="en-GB" sz="2400">
                <a:solidFill>
                  <a:srgbClr val="2C258B"/>
                </a:solidFill>
                <a:latin typeface="TyponineSans Pro Medium"/>
                <a:ea typeface="TyponineSans Pro Medium"/>
                <a:cs typeface="TyponineSans Pro Medium"/>
              </a:rPr>
              <a:t>Looking forward to... </a:t>
            </a:r>
          </a:p>
        </p:txBody>
      </p:sp>
      <p:sp>
        <p:nvSpPr>
          <p:cNvPr id="23559" name="Title 5"/>
          <p:cNvSpPr txBox="1">
            <a:spLocks/>
          </p:cNvSpPr>
          <p:nvPr/>
        </p:nvSpPr>
        <p:spPr bwMode="auto">
          <a:xfrm>
            <a:off x="1873250" y="3438525"/>
            <a:ext cx="1692275" cy="1692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defTabSz="912813">
              <a:lnSpc>
                <a:spcPct val="90000"/>
              </a:lnSpc>
            </a:pPr>
            <a:r>
              <a:rPr lang="fr-FR">
                <a:solidFill>
                  <a:srgbClr val="DA202C"/>
                </a:solidFill>
                <a:latin typeface="TyponineSans Pro Normal"/>
                <a:ea typeface="TyponineSans Pro Normal"/>
                <a:cs typeface="TyponineSans Pro Normal"/>
              </a:rPr>
              <a:t>Présidence</a:t>
            </a:r>
            <a:br>
              <a:rPr lang="fr-FR">
                <a:solidFill>
                  <a:srgbClr val="DA202C"/>
                </a:solidFill>
                <a:latin typeface="TyponineSans Pro Normal"/>
                <a:ea typeface="TyponineSans Pro Normal"/>
                <a:cs typeface="TyponineSans Pro Normal"/>
              </a:rPr>
            </a:br>
            <a:r>
              <a:rPr lang="fr-FR">
                <a:solidFill>
                  <a:srgbClr val="DA202C"/>
                </a:solidFill>
                <a:latin typeface="TyponineSans Pro Normal"/>
                <a:ea typeface="TyponineSans Pro Normal"/>
                <a:cs typeface="TyponineSans Pro Normal"/>
              </a:rPr>
              <a:t>croate</a:t>
            </a:r>
            <a:br>
              <a:rPr lang="fr-FR">
                <a:solidFill>
                  <a:srgbClr val="DA202C"/>
                </a:solidFill>
                <a:latin typeface="TyponineSans Pro Normal"/>
                <a:ea typeface="TyponineSans Pro Normal"/>
                <a:cs typeface="TyponineSans Pro Normal"/>
              </a:rPr>
            </a:br>
            <a:r>
              <a:rPr lang="fr-FR">
                <a:solidFill>
                  <a:srgbClr val="DA202C"/>
                </a:solidFill>
                <a:latin typeface="TyponineSans Pro Normal"/>
                <a:ea typeface="TyponineSans Pro Normal"/>
                <a:cs typeface="TyponineSans Pro Normal"/>
              </a:rPr>
              <a:t>du Conseil</a:t>
            </a:r>
            <a:br>
              <a:rPr lang="fr-FR">
                <a:solidFill>
                  <a:srgbClr val="DA202C"/>
                </a:solidFill>
                <a:latin typeface="TyponineSans Pro Normal"/>
                <a:ea typeface="TyponineSans Pro Normal"/>
                <a:cs typeface="TyponineSans Pro Normal"/>
              </a:rPr>
            </a:br>
            <a:r>
              <a:rPr lang="fr-FR">
                <a:solidFill>
                  <a:srgbClr val="DA202C"/>
                </a:solidFill>
                <a:latin typeface="TyponineSans Pro Normal"/>
                <a:ea typeface="TyponineSans Pro Normal"/>
                <a:cs typeface="TyponineSans Pro Normal"/>
              </a:rPr>
              <a:t>de l’Union</a:t>
            </a:r>
            <a:br>
              <a:rPr lang="fr-FR">
                <a:solidFill>
                  <a:srgbClr val="DA202C"/>
                </a:solidFill>
                <a:latin typeface="TyponineSans Pro Normal"/>
                <a:ea typeface="TyponineSans Pro Normal"/>
                <a:cs typeface="TyponineSans Pro Normal"/>
              </a:rPr>
            </a:br>
            <a:r>
              <a:rPr lang="fr-FR">
                <a:solidFill>
                  <a:srgbClr val="DA202C"/>
                </a:solidFill>
                <a:latin typeface="TyponineSans Pro Normal"/>
                <a:ea typeface="TyponineSans Pro Normal"/>
                <a:cs typeface="TyponineSans Pro Normal"/>
              </a:rPr>
              <a:t>européenne</a:t>
            </a:r>
          </a:p>
        </p:txBody>
      </p:sp>
      <p:sp>
        <p:nvSpPr>
          <p:cNvPr id="23560" name="Title 5"/>
          <p:cNvSpPr txBox="1">
            <a:spLocks/>
          </p:cNvSpPr>
          <p:nvPr/>
        </p:nvSpPr>
        <p:spPr bwMode="auto">
          <a:xfrm>
            <a:off x="8643938" y="3438525"/>
            <a:ext cx="1692275" cy="1690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912813">
              <a:lnSpc>
                <a:spcPct val="90000"/>
              </a:lnSpc>
            </a:pPr>
            <a:r>
              <a:rPr lang="de-DE">
                <a:solidFill>
                  <a:srgbClr val="2C258B"/>
                </a:solidFill>
                <a:latin typeface="TyponineSans Pro Normal"/>
                <a:ea typeface="TyponineSans Pro Normal"/>
                <a:cs typeface="TyponineSans Pro Normal"/>
              </a:rPr>
              <a:t>Kroatische Vorsitz </a:t>
            </a:r>
            <a:br>
              <a:rPr lang="de-DE">
                <a:solidFill>
                  <a:srgbClr val="2C258B"/>
                </a:solidFill>
                <a:latin typeface="TyponineSans Pro Normal"/>
                <a:ea typeface="TyponineSans Pro Normal"/>
                <a:cs typeface="TyponineSans Pro Normal"/>
              </a:rPr>
            </a:br>
            <a:r>
              <a:rPr lang="de-DE">
                <a:solidFill>
                  <a:srgbClr val="2C258B"/>
                </a:solidFill>
                <a:latin typeface="TyponineSans Pro Normal"/>
                <a:ea typeface="TyponineSans Pro Normal"/>
                <a:cs typeface="TyponineSans Pro Normal"/>
              </a:rPr>
              <a:t>im Rat der Europäischen Union</a:t>
            </a:r>
            <a:endParaRPr lang="en-GB">
              <a:solidFill>
                <a:srgbClr val="2C258B"/>
              </a:solidFill>
              <a:latin typeface="TyponineSans Pro Normal"/>
              <a:ea typeface="TyponineSans Pro Normal"/>
              <a:cs typeface="TyponineSans Pro Normal"/>
            </a:endParaRPr>
          </a:p>
        </p:txBody>
      </p:sp>
      <p:sp>
        <p:nvSpPr>
          <p:cNvPr id="23561" name="Title 5"/>
          <p:cNvSpPr txBox="1">
            <a:spLocks/>
          </p:cNvSpPr>
          <p:nvPr/>
        </p:nvSpPr>
        <p:spPr bwMode="auto">
          <a:xfrm>
            <a:off x="5257800" y="50800"/>
            <a:ext cx="1692275" cy="16906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2813">
              <a:lnSpc>
                <a:spcPct val="90000"/>
              </a:lnSpc>
            </a:pPr>
            <a:r>
              <a:rPr lang="en-GB" sz="2400">
                <a:solidFill>
                  <a:srgbClr val="2C258B"/>
                </a:solidFill>
                <a:latin typeface="TyponineSans Pro Medium"/>
                <a:ea typeface="TyponineSans Pro Medium"/>
                <a:cs typeface="TyponineSans Pro Medium"/>
              </a:rPr>
              <a:t>welcoming you to Croatia!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		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			</a:t>
            </a:r>
            <a:r>
              <a:rPr lang="hr-HR" sz="3200" dirty="0" err="1" smtClean="0"/>
              <a:t>Thank</a:t>
            </a:r>
            <a:r>
              <a:rPr lang="hr-HR" sz="3200" dirty="0" smtClean="0"/>
              <a:t> </a:t>
            </a:r>
            <a:r>
              <a:rPr lang="hr-HR" sz="3200" dirty="0" err="1" smtClean="0"/>
              <a:t>you</a:t>
            </a:r>
            <a:r>
              <a:rPr lang="hr-HR" sz="3200" dirty="0" smtClean="0"/>
              <a:t> for </a:t>
            </a:r>
            <a:r>
              <a:rPr lang="hr-HR" sz="3200" dirty="0" err="1" smtClean="0"/>
              <a:t>your</a:t>
            </a:r>
            <a:r>
              <a:rPr lang="hr-HR" sz="3200" dirty="0" smtClean="0"/>
              <a:t> </a:t>
            </a:r>
            <a:r>
              <a:rPr lang="hr-HR" sz="3200" dirty="0" err="1" smtClean="0"/>
              <a:t>attention</a:t>
            </a:r>
            <a:r>
              <a:rPr lang="hr-HR" sz="3200" dirty="0" smtClean="0"/>
              <a:t>!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505039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VladaRHSerif Reg"/>
        <a:ea typeface=""/>
        <a:cs typeface=""/>
      </a:majorFont>
      <a:minorFont>
        <a:latin typeface="TyponineSans Re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920</TotalTime>
  <Words>408</Words>
  <Application>Microsoft Office PowerPoint</Application>
  <PresentationFormat>Widescreen</PresentationFormat>
  <Paragraphs>46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Times New Roman</vt:lpstr>
      <vt:lpstr>TyponineSans Pro Medium</vt:lpstr>
      <vt:lpstr>TyponineSans Pro Normal</vt:lpstr>
      <vt:lpstr>TyponineSans Reg</vt:lpstr>
      <vt:lpstr>VladaRHSerif Reg</vt:lpstr>
      <vt:lpstr>Wingdings</vt:lpstr>
      <vt:lpstr>Office Theme</vt:lpstr>
      <vt:lpstr>Croatian Presidency  of the Council of the European Union  </vt:lpstr>
      <vt:lpstr>PowerPoint Presentation</vt:lpstr>
      <vt:lpstr>  A EUROPE THAT DEVELOPS  </vt:lpstr>
      <vt:lpstr>EPSCO COUNCIL PRIORITES </vt:lpstr>
      <vt:lpstr>GENDER EQUALITY 2020 EVENTS</vt:lpstr>
      <vt:lpstr>   EU High Level Conference      30-31 January 2020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 Borovičkić</dc:creator>
  <cp:lastModifiedBy>NIIRANEN Outi (JUST)</cp:lastModifiedBy>
  <cp:revision>89</cp:revision>
  <cp:lastPrinted>2020-01-15T13:02:06Z</cp:lastPrinted>
  <dcterms:created xsi:type="dcterms:W3CDTF">2019-10-14T15:29:07Z</dcterms:created>
  <dcterms:modified xsi:type="dcterms:W3CDTF">2020-02-05T08:21:48Z</dcterms:modified>
</cp:coreProperties>
</file>